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55"/>
  </p:notesMasterIdLst>
  <p:sldIdLst>
    <p:sldId id="256" r:id="rId4"/>
    <p:sldId id="258" r:id="rId5"/>
    <p:sldId id="259" r:id="rId6"/>
    <p:sldId id="260" r:id="rId7"/>
    <p:sldId id="312" r:id="rId8"/>
    <p:sldId id="313" r:id="rId9"/>
    <p:sldId id="314" r:id="rId10"/>
    <p:sldId id="315" r:id="rId11"/>
    <p:sldId id="318" r:id="rId12"/>
    <p:sldId id="316" r:id="rId13"/>
    <p:sldId id="317" r:id="rId14"/>
    <p:sldId id="319" r:id="rId15"/>
    <p:sldId id="321" r:id="rId16"/>
    <p:sldId id="322" r:id="rId17"/>
    <p:sldId id="323" r:id="rId18"/>
    <p:sldId id="347" r:id="rId19"/>
    <p:sldId id="324" r:id="rId20"/>
    <p:sldId id="325" r:id="rId21"/>
    <p:sldId id="348" r:id="rId22"/>
    <p:sldId id="327" r:id="rId23"/>
    <p:sldId id="335" r:id="rId24"/>
    <p:sldId id="328" r:id="rId25"/>
    <p:sldId id="301" r:id="rId26"/>
    <p:sldId id="302" r:id="rId27"/>
    <p:sldId id="349" r:id="rId28"/>
    <p:sldId id="350" r:id="rId29"/>
    <p:sldId id="337" r:id="rId30"/>
    <p:sldId id="338" r:id="rId31"/>
    <p:sldId id="339" r:id="rId32"/>
    <p:sldId id="341" r:id="rId33"/>
    <p:sldId id="342" r:id="rId34"/>
    <p:sldId id="340" r:id="rId35"/>
    <p:sldId id="343" r:id="rId36"/>
    <p:sldId id="287" r:id="rId37"/>
    <p:sldId id="283" r:id="rId38"/>
    <p:sldId id="351" r:id="rId39"/>
    <p:sldId id="269" r:id="rId40"/>
    <p:sldId id="270" r:id="rId41"/>
    <p:sldId id="271" r:id="rId42"/>
    <p:sldId id="280" r:id="rId43"/>
    <p:sldId id="272" r:id="rId44"/>
    <p:sldId id="303" r:id="rId45"/>
    <p:sldId id="304" r:id="rId46"/>
    <p:sldId id="305" r:id="rId47"/>
    <p:sldId id="306" r:id="rId48"/>
    <p:sldId id="307" r:id="rId49"/>
    <p:sldId id="309" r:id="rId50"/>
    <p:sldId id="308" r:id="rId51"/>
    <p:sldId id="310" r:id="rId52"/>
    <p:sldId id="268" r:id="rId53"/>
    <p:sldId id="257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58"/>
          </p14:sldIdLst>
        </p14:section>
        <p14:section name="Experiment Purpose" id="{9D61810A-7603-5F4C-88C8-F04BF934A9CF}">
          <p14:sldIdLst>
            <p14:sldId id="259"/>
          </p14:sldIdLst>
        </p14:section>
        <p14:section name="Experiment Task" id="{3E728075-D99F-D841-BA2E-05B88763A24E}">
          <p14:sldIdLst>
            <p14:sldId id="260"/>
          </p14:sldIdLst>
        </p14:section>
        <p14:section name="Basic Principle – Review Interruption &amp; Exception&#13;Basic Principle – Review Interruption &amp; Exception&#13;Basic Principles - Review Interruptions &amp; Exceptions" id="{19CDEB16-1886-434B-883C-94676257D750}">
          <p14:sldIdLst>
            <p14:sldId id="312"/>
            <p14:sldId id="313"/>
            <p14:sldId id="314"/>
            <p14:sldId id="315"/>
            <p14:sldId id="318"/>
            <p14:sldId id="316"/>
            <p14:sldId id="317"/>
          </p14:sldIdLst>
        </p14:section>
        <p14:section name="Operating Procedures - Exceptions in RISC-V" id="{5C6EF73D-3CE5-614D-8A04-84AFA78E0EA7}">
          <p14:sldIdLst>
            <p14:sldId id="319"/>
            <p14:sldId id="321"/>
            <p14:sldId id="322"/>
            <p14:sldId id="323"/>
            <p14:sldId id="347"/>
            <p14:sldId id="324"/>
            <p14:sldId id="325"/>
            <p14:sldId id="348"/>
            <p14:sldId id="327"/>
            <p14:sldId id="335"/>
            <p14:sldId id="328"/>
            <p14:sldId id="301"/>
            <p14:sldId id="302"/>
            <p14:sldId id="349"/>
            <p14:sldId id="350"/>
          </p14:sldIdLst>
        </p14:section>
        <p14:section name="When to detect Exceptions: Exception Unit Design" id="{CF41D515-C016-F74F-8776-CF2A8329C7E1}">
          <p14:sldIdLst>
            <p14:sldId id="337"/>
            <p14:sldId id="338"/>
            <p14:sldId id="339"/>
            <p14:sldId id="341"/>
            <p14:sldId id="342"/>
            <p14:sldId id="340"/>
            <p14:sldId id="343"/>
            <p14:sldId id="287"/>
            <p14:sldId id="283"/>
            <p14:sldId id="351"/>
            <p14:sldId id="269"/>
            <p14:sldId id="270"/>
            <p14:sldId id="271"/>
            <p14:sldId id="280"/>
            <p14:sldId id="27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  <p14:sldId id="26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83673" autoAdjust="0"/>
  </p:normalViewPr>
  <p:slideViewPr>
    <p:cSldViewPr>
      <p:cViewPr varScale="1">
        <p:scale>
          <a:sx n="104" d="100"/>
          <a:sy n="104" d="100"/>
        </p:scale>
        <p:origin x="232" y="2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2022/9/30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PPT</a:t>
            </a:r>
            <a:r>
              <a:rPr kumimoji="1" lang="zh-CN" altLang="en-US" dirty="0"/>
              <a:t>中主要围绕实验所需进行讲解，如果想要深入了解相关内容，可以参考如下章节：</a:t>
            </a:r>
            <a:endParaRPr kumimoji="1" lang="en-US" altLang="zh-CN" dirty="0"/>
          </a:p>
          <a:p>
            <a:r>
              <a:rPr kumimoji="1" lang="en-US" altLang="zh-CN" dirty="0"/>
              <a:t>RISC-V</a:t>
            </a:r>
            <a:r>
              <a:rPr kumimoji="1" lang="zh-CN" altLang="en-US" dirty="0"/>
              <a:t>手册 第</a:t>
            </a:r>
            <a:r>
              <a:rPr kumimoji="1" lang="en-US" altLang="zh-CN" dirty="0"/>
              <a:t>10</a:t>
            </a:r>
            <a:r>
              <a:rPr kumimoji="1" lang="zh-CN" altLang="en-US" dirty="0"/>
              <a:t>章 及 附录中的</a:t>
            </a:r>
            <a:r>
              <a:rPr kumimoji="1" lang="en-US" altLang="zh-CN" dirty="0"/>
              <a:t>CSR</a:t>
            </a:r>
            <a:r>
              <a:rPr kumimoji="1" lang="zh-CN" altLang="en-US" dirty="0"/>
              <a:t>相关指令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04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直接模式（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），所有类型的中断均发送给同一个中断响应程序。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向量化模式（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vectored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中断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将根据 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发送给不同的中断响应程序，但所有的 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异常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仍然发送给 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同一个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异常响应程序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实验中采用的直接模式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2769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存储了异常程序的返回地址。因为一些异常比如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 fault,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分配好了之后，需要恢复执行，中断处理完之后，也要回到中断位置继续执行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因此，在异常发生时，硬件会自动更新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的值到当前遇到的异常指令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注意，狭义的异常发生时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更新为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，中断发生时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被更新为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PC+4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原因大家可以思考一下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256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Mcause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寄存器存储了异常发生的原因，其最高位表明这是不是一个中断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我们实验的异常局限于这几种：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dirty="0">
                <a:latin typeface="+mn-ea"/>
                <a:ea typeface="+mn-ea"/>
              </a:rPr>
              <a:t>    非法指令</a:t>
            </a:r>
            <a:endParaRPr lang="en-US" altLang="zh-CN" sz="1200" dirty="0">
              <a:latin typeface="+mn-ea"/>
              <a:ea typeface="+mn-ea"/>
            </a:endParaRPr>
          </a:p>
          <a:p>
            <a:pPr lvl="0"/>
            <a:r>
              <a:rPr lang="zh-CN" altLang="en-US" sz="1200" dirty="0">
                <a:latin typeface="+mn-ea"/>
                <a:ea typeface="+mn-ea"/>
              </a:rPr>
              <a:t>    </a:t>
            </a:r>
            <a:r>
              <a:rPr lang="en-US" altLang="zh-CN" sz="1200" dirty="0">
                <a:latin typeface="+mn-ea"/>
                <a:ea typeface="+mn-ea"/>
              </a:rPr>
              <a:t>ECALL</a:t>
            </a:r>
          </a:p>
          <a:p>
            <a:pPr lvl="0"/>
            <a:r>
              <a:rPr lang="zh-CN" altLang="en-US" sz="1200" dirty="0">
                <a:latin typeface="+mn-ea"/>
                <a:ea typeface="+mn-ea"/>
              </a:rPr>
              <a:t>    </a:t>
            </a:r>
            <a:r>
              <a:rPr lang="en-US" altLang="zh-CN" sz="1200" dirty="0">
                <a:latin typeface="+mn-ea"/>
                <a:ea typeface="+mn-ea"/>
              </a:rPr>
              <a:t>L/S</a:t>
            </a:r>
            <a:r>
              <a:rPr lang="zh-CN" altLang="en-US" sz="1200" dirty="0">
                <a:latin typeface="+mn-ea"/>
                <a:ea typeface="+mn-ea"/>
              </a:rPr>
              <a:t> 地址超范围</a:t>
            </a:r>
            <a:endParaRPr lang="en-US" altLang="zh-CN" sz="1200" dirty="0">
              <a:latin typeface="+mn-ea"/>
              <a:ea typeface="+mn-ea"/>
            </a:endParaRPr>
          </a:p>
          <a:p>
            <a:pPr lvl="0"/>
            <a:endParaRPr lang="en-US" altLang="zh-CN" sz="12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4023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Mstatus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记录了当前处理器的状态，比较重要的是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MIE, MPIE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是全局中断使能，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表示禁止中断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异常响应，为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表示允许中断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异常响应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架构规定异常发生时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其他所有中断都不再响应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22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CSR</a:t>
            </a:r>
            <a:r>
              <a:rPr kumimoji="1" lang="zh-CN" altLang="en-US" dirty="0"/>
              <a:t>寄存器需要特定的</a:t>
            </a:r>
            <a:r>
              <a:rPr kumimoji="1" lang="en-US" altLang="zh-CN" dirty="0"/>
              <a:t>CSR</a:t>
            </a:r>
            <a:r>
              <a:rPr kumimoji="1" lang="zh-CN" altLang="en-US" dirty="0"/>
              <a:t>指令来操作，</a:t>
            </a:r>
            <a:endParaRPr kumimoji="1" lang="en-US" altLang="zh-CN" dirty="0"/>
          </a:p>
          <a:p>
            <a:r>
              <a:rPr kumimoji="1" lang="zh-CN" altLang="en-US" dirty="0"/>
              <a:t>考虑一段中断处理程序，为了读写</a:t>
            </a:r>
            <a:r>
              <a:rPr kumimoji="1" lang="en-US" altLang="zh-CN" dirty="0" err="1"/>
              <a:t>mstatus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mepc</a:t>
            </a:r>
            <a:r>
              <a:rPr kumimoji="1" lang="zh-CN" altLang="en-US" dirty="0"/>
              <a:t>等</a:t>
            </a:r>
            <a:r>
              <a:rPr kumimoji="1" lang="en-US" altLang="zh-CN" dirty="0"/>
              <a:t>CSR</a:t>
            </a:r>
            <a:r>
              <a:rPr kumimoji="1" lang="zh-CN" altLang="en-US" dirty="0"/>
              <a:t>寄存器，我们就需要</a:t>
            </a:r>
            <a:r>
              <a:rPr kumimoji="1" lang="en-US" altLang="zh-CN" dirty="0"/>
              <a:t>CSR</a:t>
            </a:r>
            <a:r>
              <a:rPr kumimoji="1" lang="zh-CN" altLang="en-US" dirty="0"/>
              <a:t>指令</a:t>
            </a:r>
            <a:endParaRPr kumimoji="1" lang="en-US" altLang="zh-CN" dirty="0"/>
          </a:p>
          <a:p>
            <a:r>
              <a:rPr kumimoji="1" lang="zh-CN" altLang="en-US" dirty="0"/>
              <a:t>这部分大家可以自己去阅读一下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144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然后时一些和中断异常相关的指令</a:t>
            </a:r>
            <a:endParaRPr kumimoji="1" lang="en-US" altLang="zh-CN" dirty="0"/>
          </a:p>
          <a:p>
            <a:r>
              <a:rPr kumimoji="1" lang="en-US" altLang="zh-CN" dirty="0" err="1"/>
              <a:t>Ecall</a:t>
            </a:r>
            <a:r>
              <a:rPr kumimoji="1" lang="zh-CN" altLang="en-US" dirty="0"/>
              <a:t>指令</a:t>
            </a:r>
            <a:endParaRPr kumimoji="1"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是实现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privilege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跳转的指令，比如系统调用，一个用户程序需要调用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提供的功能。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最终要回到调用的代码处的。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发生时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写入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，但是如果回来回到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的地址就会无限循环，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里最终可能要把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MEPC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加上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跳过去、跳到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ECALL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后面的指令。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MRET</a:t>
            </a:r>
            <a:r>
              <a:rPr kumimoji="1" lang="zh-CN" altLang="en-US" dirty="0"/>
              <a:t>指令从异常返回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3370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z="1800" dirty="0">
                <a:latin typeface="+mn-ea"/>
                <a:ea typeface="+mn-ea"/>
              </a:rPr>
              <a:t>再次明确一下，我们需要处理的仅有：</a:t>
            </a:r>
            <a:endParaRPr lang="en-US" altLang="zh-CN" sz="1800" dirty="0">
              <a:latin typeface="+mn-ea"/>
              <a:ea typeface="+mn-ea"/>
            </a:endParaRPr>
          </a:p>
          <a:p>
            <a:pPr lvl="0"/>
            <a:r>
              <a:rPr lang="zh-CN" altLang="en-US" sz="1800" dirty="0">
                <a:latin typeface="+mn-ea"/>
                <a:ea typeface="+mn-ea"/>
              </a:rPr>
              <a:t>非法指令</a:t>
            </a:r>
            <a:endParaRPr lang="en-US" altLang="zh-CN" sz="1800" dirty="0">
              <a:latin typeface="+mn-ea"/>
              <a:ea typeface="+mn-ea"/>
            </a:endParaRPr>
          </a:p>
          <a:p>
            <a:pPr lvl="0"/>
            <a:r>
              <a:rPr lang="en-US" altLang="zh-CN" sz="1800" dirty="0">
                <a:latin typeface="+mn-ea"/>
                <a:ea typeface="+mn-ea"/>
              </a:rPr>
              <a:t>ECALL</a:t>
            </a:r>
          </a:p>
          <a:p>
            <a:pPr lvl="0"/>
            <a:r>
              <a:rPr lang="en-US" altLang="zh-CN" sz="1800" dirty="0">
                <a:latin typeface="+mn-ea"/>
                <a:ea typeface="+mn-ea"/>
              </a:rPr>
              <a:t>L/S</a:t>
            </a:r>
            <a:r>
              <a:rPr lang="zh-CN" altLang="en-US" sz="1800" dirty="0">
                <a:latin typeface="+mn-ea"/>
                <a:ea typeface="+mn-ea"/>
              </a:rPr>
              <a:t> 地址超范围</a:t>
            </a:r>
            <a:endParaRPr lang="en-US" altLang="zh-CN" sz="18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525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发生异常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中断时，硬件自动经历如下的状态转换：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异常指令的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被保存在</a:t>
            </a:r>
            <a:r>
              <a:rPr lang="en-US" altLang="zh-CN" sz="1200" dirty="0" err="1">
                <a:solidFill>
                  <a:srgbClr val="000000"/>
                </a:solidFill>
                <a:latin typeface="+mn-ea"/>
              </a:rPr>
              <a:t>mepc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中，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被设置为</a:t>
            </a:r>
            <a:r>
              <a:rPr lang="en-US" altLang="zh-CN" sz="1200" dirty="0" err="1">
                <a:solidFill>
                  <a:srgbClr val="000000"/>
                </a:solidFill>
                <a:latin typeface="+mn-ea"/>
              </a:rPr>
              <a:t>mtvec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。</a:t>
            </a:r>
            <a:r>
              <a:rPr lang="en-US" altLang="zh-CN" sz="1200" dirty="0" err="1">
                <a:solidFill>
                  <a:srgbClr val="000000"/>
                </a:solidFill>
                <a:latin typeface="+mn-ea"/>
              </a:rPr>
              <a:t>mepc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指向导致异常的指令；对于中断，它指向中断处理后应该恢复执行的位置。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根据异常来源设置</a:t>
            </a:r>
            <a:r>
              <a:rPr lang="en-US" altLang="zh-CN" sz="1200" dirty="0" err="1">
                <a:solidFill>
                  <a:srgbClr val="000000"/>
                </a:solidFill>
                <a:latin typeface="+mn-ea"/>
              </a:rPr>
              <a:t>mcause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，并将</a:t>
            </a:r>
            <a:r>
              <a:rPr lang="en-US" altLang="zh-CN" sz="1200" dirty="0" err="1">
                <a:solidFill>
                  <a:srgbClr val="000000"/>
                </a:solidFill>
                <a:latin typeface="+mn-ea"/>
              </a:rPr>
              <a:t>mtval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设置为出错的地址或者其它适用于特定异常的信息字。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把控制状态寄存器</a:t>
            </a:r>
            <a:r>
              <a:rPr lang="en-US" altLang="zh-CN" sz="1200" dirty="0" err="1">
                <a:solidFill>
                  <a:srgbClr val="000000"/>
                </a:solidFill>
                <a:latin typeface="+mn-ea"/>
              </a:rPr>
              <a:t>mstatus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中的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MIE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位置零以禁用中断，并把先前的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MIE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值保留到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MPIE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中。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发生异常之前的权限模式保留在</a:t>
            </a:r>
            <a:r>
              <a:rPr lang="en-US" altLang="zh-CN" sz="1200" dirty="0" err="1">
                <a:solidFill>
                  <a:srgbClr val="000000"/>
                </a:solidFill>
                <a:latin typeface="+mn-ea"/>
              </a:rPr>
              <a:t>mstatus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的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MPP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域中，再把权限模式更改为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M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。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(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本次实验中也可以不做，因为没有操作系统，不涉及模式转换）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122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离开异常</a:t>
            </a:r>
            <a:r>
              <a:rPr kumimoji="1" lang="en-US" altLang="zh-CN" dirty="0"/>
              <a:t>/</a:t>
            </a:r>
            <a:r>
              <a:rPr kumimoji="1" lang="zh-CN" altLang="en-US" dirty="0"/>
              <a:t>中断时：</a:t>
            </a:r>
            <a:endParaRPr kumimoji="1" lang="en-US" altLang="zh-CN" dirty="0"/>
          </a:p>
          <a:p>
            <a:r>
              <a:rPr kumimoji="1" lang="zh-CN" altLang="en-US" dirty="0"/>
              <a:t>恢复先前的</a:t>
            </a:r>
            <a:r>
              <a:rPr kumimoji="1" lang="en-US" altLang="zh-CN" dirty="0"/>
              <a:t>PC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恢复先前的</a:t>
            </a:r>
            <a:r>
              <a:rPr kumimoji="1" lang="en-US" altLang="zh-CN" dirty="0"/>
              <a:t>MIE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同上，模式转换可以不做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792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当流水线发生异常时，其后的指令应当停止执行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74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实验的介绍分为如下部分：</a:t>
            </a:r>
            <a:endParaRPr kumimoji="1" lang="en-US" altLang="zh-CN" dirty="0"/>
          </a:p>
          <a:p>
            <a:r>
              <a:rPr kumimoji="1" lang="zh-CN" altLang="en-US" dirty="0"/>
              <a:t>实验目的</a:t>
            </a:r>
            <a:endParaRPr kumimoji="1" lang="en-US" altLang="zh-CN" dirty="0"/>
          </a:p>
          <a:p>
            <a:r>
              <a:rPr kumimoji="1" lang="zh-CN" altLang="en-US" dirty="0"/>
              <a:t>实验任务</a:t>
            </a:r>
            <a:endParaRPr kumimoji="1" lang="en-US" altLang="zh-CN" dirty="0"/>
          </a:p>
          <a:p>
            <a:r>
              <a:rPr kumimoji="1" lang="zh-CN" altLang="en-US" dirty="0"/>
              <a:t>基本原理介绍：在这一部分带大家一起复习有关中断与异常的知识</a:t>
            </a:r>
            <a:endParaRPr kumimoji="1" lang="en-US" altLang="zh-CN" dirty="0"/>
          </a:p>
          <a:p>
            <a:r>
              <a:rPr kumimoji="1" lang="zh-CN" altLang="en-US" dirty="0"/>
              <a:t>操作流程</a:t>
            </a:r>
            <a:r>
              <a:rPr kumimoji="1" lang="en-US" altLang="zh-CN" dirty="0"/>
              <a:t>-RISC-V</a:t>
            </a:r>
            <a:r>
              <a:rPr kumimoji="1" lang="zh-CN" altLang="en-US" dirty="0"/>
              <a:t>架构下的异常处理：这一部分主要是</a:t>
            </a:r>
            <a:r>
              <a:rPr kumimoji="1" lang="en-US" altLang="zh-CN" dirty="0"/>
              <a:t>RISC-V</a:t>
            </a:r>
            <a:r>
              <a:rPr kumimoji="1" lang="zh-CN" altLang="en-US" dirty="0"/>
              <a:t>的异常处理机制以及实验中如何处理特殊寄存器的更新</a:t>
            </a:r>
            <a:endParaRPr kumimoji="1" lang="en-US" altLang="zh-CN" dirty="0"/>
          </a:p>
          <a:p>
            <a:r>
              <a:rPr kumimoji="1" lang="zh-CN" altLang="en-US" dirty="0"/>
              <a:t>操作流程</a:t>
            </a:r>
            <a:r>
              <a:rPr kumimoji="1" lang="en-US" altLang="zh-CN" dirty="0"/>
              <a:t>-</a:t>
            </a:r>
            <a:r>
              <a:rPr kumimoji="1" lang="zh-CN" altLang="en-US" dirty="0"/>
              <a:t>异常单元设计：这一部分主要是实验中在流水线哪一阶段进行异常检测</a:t>
            </a:r>
            <a:endParaRPr kumimoji="1" lang="en-US" altLang="zh-CN" dirty="0"/>
          </a:p>
          <a:p>
            <a:r>
              <a:rPr kumimoji="1" lang="zh-CN" altLang="en-US" dirty="0"/>
              <a:t>实验验收指标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872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处理异常往往有两种机制，第一种是</a:t>
            </a:r>
            <a:r>
              <a:rPr kumimoji="1" lang="en-US" altLang="zh-CN" dirty="0"/>
              <a:t>Precise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Exceptions</a:t>
            </a:r>
          </a:p>
          <a:p>
            <a:r>
              <a:rPr kumimoji="1" lang="zh-CN" altLang="en-US" dirty="0"/>
              <a:t>这种模式下恢复流水线很简单</a:t>
            </a:r>
            <a:endParaRPr kumimoji="1" lang="en-US" altLang="zh-CN" dirty="0"/>
          </a:p>
          <a:p>
            <a:r>
              <a:rPr kumimoji="1" lang="zh-CN" altLang="en-US" dirty="0"/>
              <a:t>我们的实验采用这种机制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025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第二种机制是</a:t>
            </a:r>
            <a:r>
              <a:rPr kumimoji="1" lang="en-US" altLang="zh-CN" dirty="0"/>
              <a:t>Imprecise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Exceptions</a:t>
            </a:r>
          </a:p>
          <a:p>
            <a:r>
              <a:rPr kumimoji="1" lang="zh-CN" altLang="en-US" dirty="0"/>
              <a:t>这一机制处理较为复杂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46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实际的流水线中发生异常的情况可能较为复杂，什么时候去检测并处理异常值得思考</a:t>
            </a:r>
            <a:endParaRPr kumimoji="1" lang="en-US" altLang="zh-CN" dirty="0"/>
          </a:p>
          <a:p>
            <a:r>
              <a:rPr kumimoji="1" lang="zh-CN" altLang="en-US" dirty="0"/>
              <a:t>第一个例子是同一周期发生多个异常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5874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第二个例子是靠后的指令在较早的周期中发生异常。成为乱序多发异常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3470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通过分析异常可能发生阶段，我们可以发现在</a:t>
            </a:r>
            <a:r>
              <a:rPr kumimoji="1" lang="en-US" altLang="zh-CN" dirty="0"/>
              <a:t>WB</a:t>
            </a:r>
            <a:r>
              <a:rPr kumimoji="1" lang="zh-CN" altLang="en-US" dirty="0"/>
              <a:t>阶段不会发生异常</a:t>
            </a:r>
            <a:endParaRPr kumimoji="1" lang="en-US" altLang="zh-CN" dirty="0"/>
          </a:p>
          <a:p>
            <a:r>
              <a:rPr kumimoji="1" lang="zh-CN" altLang="en-US" dirty="0"/>
              <a:t>因此我们统一在指令的这一阶段检测指令在前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个阶段是否触发了异常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134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WB</a:t>
            </a:r>
            <a:r>
              <a:rPr kumimoji="1" lang="zh-CN" altLang="en-US" dirty="0"/>
              <a:t>阶段处理异常的详细机制解释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323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701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一个在设计</a:t>
            </a:r>
            <a:r>
              <a:rPr kumimoji="1" lang="en-US" altLang="zh-CN" dirty="0" err="1"/>
              <a:t>ExceptionUnit</a:t>
            </a:r>
            <a:r>
              <a:rPr kumimoji="1" lang="zh-CN" altLang="en-US" dirty="0"/>
              <a:t>时比较好用、可供参考的状态图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97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01600" y="750888"/>
            <a:ext cx="6594475" cy="3709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4657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5286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7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RISC-V </a:t>
            </a:r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特权指令集中定义了几种特权模式</a:t>
            </a:r>
          </a:p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权限最高的模式为 </a:t>
            </a:r>
            <a:r>
              <a:rPr lang="en-US" altLang="zh-CN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M-mode</a:t>
            </a:r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，它拥有对机器底层的一切访问</a:t>
            </a:r>
            <a:endParaRPr lang="en-US" altLang="zh-CN" sz="1200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我们的系统没有操作系统参与进来，所以只聚焦于</a:t>
            </a:r>
            <a:r>
              <a:rPr lang="en-US" altLang="zh-CN" sz="12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M-mode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2350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控制与状态寄存器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是支撑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RISC-V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特权指令集的一个重要概念。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中的一系列特殊的专用寄存器，这些寄存器能够反映和控制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当前的状态和执行机制。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我们实验中处理中断异常时需要读写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寄存器，获取和控制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的地址空间有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位，因此理论上能够支持最多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4,096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。但实际上，这个地址空间大部分是空的，访问不存在的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将触发无效指令异常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23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这里列出了中断异常处理中一些常用的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寄存器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5910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这里列出了中断异常处理中一些常用的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寄存器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42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0"/>
            <a:ext cx="1213658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4748" y="1950516"/>
            <a:ext cx="10846229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580315"/>
            <a:ext cx="1824203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7316"/>
            <a:ext cx="12136581" cy="6823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6309321"/>
            <a:ext cx="11284849" cy="19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80314"/>
            <a:ext cx="1687528" cy="688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76" y="242392"/>
            <a:ext cx="9340619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340619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1"/>
            <a:ext cx="10320867" cy="9366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27051" y="1268413"/>
            <a:ext cx="11070167" cy="23669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051" y="3787776"/>
            <a:ext cx="11070167" cy="2366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588000" y="6505575"/>
            <a:ext cx="1117600" cy="2619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A4D5CA-2CEF-4552-8C49-73A1A4316A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432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70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3553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4437112"/>
            <a:ext cx="6400800" cy="160858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浙江大学计算机学院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2022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月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16" y="2924944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2.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Pipelined CPU supporting </a:t>
            </a:r>
          </a:p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exception &amp; interrupt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6855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PC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of offending (or interrupted) instruction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RISC-V: </a:t>
            </a:r>
            <a:r>
              <a:rPr lang="en-US" altLang="en-US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Supervisor Exception Program Counter (SEPC)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 indication of the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RISC-V: </a:t>
            </a:r>
            <a:r>
              <a:rPr lang="en-US" altLang="en-US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Supervisor Exception Cause Register (SCAUSE)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64 bits, but most bits unused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Exception code field: 2 for undefined opcode, 12 for hardware malfunction, …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Jump to handler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Assume at 0000 0000 1C09 0000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Entry address in a special register  :</a:t>
            </a:r>
            <a:r>
              <a:rPr lang="en-US" altLang="zh-CN" sz="2400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Suptervisor</a:t>
            </a:r>
            <a:r>
              <a:rPr lang="en-US" altLang="zh-C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Trap Vector (STVEC)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 which can be loaded by OS.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18526BE-7983-CE02-EEC5-C3E18735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Revie 4.9  Interruption &amp; Exception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How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to handle exceptions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78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68761"/>
            <a:ext cx="10972800" cy="4857404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33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Vectored Interrupts 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Handler address determined by the cause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Exception vector address to </a:t>
            </a:r>
            <a:r>
              <a:rPr lang="en-US" altLang="en-US" sz="33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added to </a:t>
            </a:r>
            <a:r>
              <a:rPr lang="en-US" alt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a vector table base register</a:t>
            </a:r>
            <a:r>
              <a:rPr lang="en-US" altLang="en-US" sz="33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Undefined opcode			00 0100 0000two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Hardware malfunction:			01 1000 0000two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…:				…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33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 </a:t>
            </a:r>
            <a:r>
              <a:rPr lang="en-US" alt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either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Deal with the interrupt, or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Jump to real handler</a:t>
            </a:r>
            <a:endParaRPr lang="en-AU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D1319EF-4030-D72D-80C5-940C6F88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Revie 4.9  Interruption &amp; Exception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How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to handle exceptions: An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Alternative Method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34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116632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Outline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Transfer control to exception handler  &amp;  return from exception</a:t>
            </a:r>
          </a:p>
          <a:p>
            <a:pPr lvl="1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  status  registers</a:t>
            </a:r>
          </a:p>
          <a:p>
            <a:pPr lvl="1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CSR instructions</a:t>
            </a:r>
          </a:p>
          <a:p>
            <a:pPr lvl="1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How to write an exception handler ?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16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459" y="83183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Privileged level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1340768"/>
            <a:ext cx="10972800" cy="4525963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Privilege Level in RISC V 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Provide </a:t>
            </a:r>
            <a:r>
              <a:rPr lang="en-US" altLang="zh-CN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protection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between different components of the software stack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62" y="2166005"/>
            <a:ext cx="5585093" cy="2232249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398737"/>
            <a:ext cx="7200358" cy="22322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23471" y="4870862"/>
            <a:ext cx="5544616" cy="261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343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2" y="152643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CSR  Address Mapping Convention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5639" y="1484784"/>
            <a:ext cx="10972800" cy="476886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CSR[11..0]        4096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12 bit encoding space</a:t>
            </a:r>
          </a:p>
          <a:p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87410" y="3068960"/>
          <a:ext cx="4392492" cy="37677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6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60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67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右大括号 4"/>
          <p:cNvSpPr/>
          <p:nvPr/>
        </p:nvSpPr>
        <p:spPr>
          <a:xfrm rot="5400000">
            <a:off x="1031332" y="3357014"/>
            <a:ext cx="432235" cy="7200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7095" y="4865672"/>
            <a:ext cx="3164611" cy="9048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/>
              <a:t>11: read only</a:t>
            </a:r>
          </a:p>
          <a:p>
            <a:pPr>
              <a:buNone/>
            </a:pPr>
            <a:r>
              <a:rPr lang="en-US" altLang="zh-CN" sz="2400" dirty="0"/>
              <a:t>00/01/10:   read/write</a:t>
            </a:r>
            <a:endParaRPr lang="zh-CN" altLang="en-US" sz="2400" dirty="0"/>
          </a:p>
        </p:txBody>
      </p:sp>
      <p:sp>
        <p:nvSpPr>
          <p:cNvPr id="8" name="右大括号 7"/>
          <p:cNvSpPr/>
          <p:nvPr/>
        </p:nvSpPr>
        <p:spPr>
          <a:xfrm rot="5400000">
            <a:off x="1741139" y="3367286"/>
            <a:ext cx="432235" cy="69953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85941" y="3920654"/>
            <a:ext cx="3833223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/>
              <a:t>The lowest privileged level that can access CSR </a:t>
            </a:r>
          </a:p>
        </p:txBody>
      </p:sp>
      <p:pic>
        <p:nvPicPr>
          <p:cNvPr id="10" name="图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35" y="1716102"/>
            <a:ext cx="6184558" cy="3441090"/>
          </a:xfrm>
          <a:prstGeom prst="rect">
            <a:avLst/>
          </a:prstGeom>
        </p:spPr>
      </p:pic>
      <p:cxnSp>
        <p:nvCxnSpPr>
          <p:cNvPr id="12" name="直接连接符 11"/>
          <p:cNvCxnSpPr>
            <a:stCxn id="5" idx="1"/>
          </p:cNvCxnSpPr>
          <p:nvPr/>
        </p:nvCxnSpPr>
        <p:spPr>
          <a:xfrm flipH="1">
            <a:off x="1144163" y="3933172"/>
            <a:ext cx="103286" cy="10343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8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8 important CSR for exception handling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 8  CSR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mtvec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 ( Machine Trap Vector): 	 jump to this address when exception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mepc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 (Machine Exception PC):  	the  instruction raise the exception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mcause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(Machine exception Cause):  	which kind of exception(cause)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mie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(Machine Interrupt Enable):  	which exception can be handled or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negleted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mip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(Machine interrupt pending): 	pending interruptions  (read only register)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mtval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Mahine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trap value): 	error address , illegal instruction, or  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mstatus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( Machine status) : 		processor status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51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116632"/>
            <a:ext cx="10814992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8 important CSR for exception handling Ch Ver.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D19D916-4607-310E-F231-253DB2E2A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58904"/>
              </p:ext>
            </p:extLst>
          </p:nvPr>
        </p:nvGraphicFramePr>
        <p:xfrm>
          <a:off x="623392" y="1628800"/>
          <a:ext cx="1130525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名称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全称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描述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mtvec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Machine</a:t>
                      </a:r>
                      <a:r>
                        <a:rPr lang="en-US" altLang="zh-CN" baseline="0" dirty="0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 Trap-Vector Base-Address Register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定义进入异常的程序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PC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地址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mcause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Machine Cause Register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反映进入异常的原因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mtval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Machine Trap Value Register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反映进入异常的信息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mepc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Machine Exception Program Counter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用于保存异常的返回地址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mstatus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Machine</a:t>
                      </a:r>
                      <a:r>
                        <a:rPr lang="en-US" altLang="zh-CN" baseline="0" dirty="0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 Status Register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处理器状态，</a:t>
                      </a:r>
                      <a:r>
                        <a:rPr lang="en-US" altLang="zh-CN" dirty="0" err="1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mstatus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的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MIE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域和</a:t>
                      </a:r>
                      <a:r>
                        <a:rPr lang="en-US" altLang="zh-CN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MPIE</a:t>
                      </a:r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域用于反映全局中断使能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mie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Machine Interrupt Enable Registers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用于控制不同类型中断的局部中断使能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mip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Calibri" panose="020F0502020204030204" pitchFamily="34" charset="0"/>
                          <a:ea typeface="Fira Mono for Powerline" charset="0"/>
                          <a:cs typeface="Calibri" panose="020F0502020204030204" pitchFamily="34" charset="0"/>
                        </a:rPr>
                        <a:t>Machine Interrupt Pending Registers</a:t>
                      </a:r>
                      <a:endParaRPr lang="zh-CN" altLang="en-US" dirty="0">
                        <a:latin typeface="Calibri" panose="020F0502020204030204" pitchFamily="34" charset="0"/>
                        <a:ea typeface="Fira Mono for Powerline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Calibri" panose="020F0502020204030204" pitchFamily="34" charset="0"/>
                          <a:ea typeface="SimHei" panose="02010609060101010101" pitchFamily="49" charset="-122"/>
                          <a:cs typeface="Calibri" panose="020F0502020204030204" pitchFamily="34" charset="0"/>
                        </a:rPr>
                        <a:t>反映不同类型中断的等待状态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89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384" y="89995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8 important CSR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-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 err="1">
                <a:solidFill>
                  <a:srgbClr val="19A1FD"/>
                </a:solidFill>
                <a:latin typeface="+mn-lt"/>
                <a:ea typeface="宋体" pitchFamily="2" charset="-122"/>
              </a:rPr>
              <a:t>mtvec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1" y="2564904"/>
            <a:ext cx="10972800" cy="298519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Store the interruption handler entrance address</a:t>
            </a:r>
          </a:p>
          <a:p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base can be explained according to mode code</a:t>
            </a:r>
          </a:p>
          <a:p>
            <a:pPr lvl="1"/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00(Direct Mode):    	PC 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base  </a:t>
            </a:r>
          </a:p>
          <a:p>
            <a:pPr lvl="1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x1(vector mode):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		PC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mtval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 – 1 + 4x      ( not required)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7408" y="1527922"/>
            <a:ext cx="101531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/>
              <a:t>                                    base[31..2]                                                                                                                       mode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9624392" y="1515148"/>
            <a:ext cx="0" cy="382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07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376" y="0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8 important CSR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-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 err="1">
                <a:solidFill>
                  <a:srgbClr val="19A1FD"/>
                </a:solidFill>
                <a:latin typeface="+mn-lt"/>
                <a:ea typeface="宋体" pitchFamily="2" charset="-122"/>
              </a:rPr>
              <a:t>mepc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828799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Save the instruction address when exception raised or interruption happens.</a:t>
            </a:r>
          </a:p>
          <a:p>
            <a:pPr lvl="1"/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PC  indicate the instruction that raise the exception</a:t>
            </a:r>
          </a:p>
          <a:p>
            <a:pPr lvl="1"/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instruction need to be executed after back from interruption</a:t>
            </a:r>
          </a:p>
          <a:p>
            <a:pPr lvl="2"/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next instruction  </a:t>
            </a:r>
            <a:endParaRPr lang="zh-CN" altLang="en-US" sz="1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D98E43-FDD5-BB96-CBAE-E5C7E2653C30}"/>
              </a:ext>
            </a:extLst>
          </p:cNvPr>
          <p:cNvSpPr txBox="1"/>
          <p:nvPr/>
        </p:nvSpPr>
        <p:spPr>
          <a:xfrm>
            <a:off x="2387712" y="3922297"/>
            <a:ext cx="610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Exception: 		</a:t>
            </a:r>
            <a:r>
              <a:rPr kumimoji="1" lang="en-US" altLang="zh-CN" sz="2400" dirty="0" err="1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mepc</a:t>
            </a:r>
            <a:r>
              <a:rPr kumimoji="1" lang="en-US" altLang="zh-CN" sz="240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 &lt;- PC</a:t>
            </a:r>
          </a:p>
          <a:p>
            <a:r>
              <a:rPr kumimoji="1" lang="en-US" altLang="zh-CN" sz="240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Interruption: 		</a:t>
            </a:r>
            <a:r>
              <a:rPr kumimoji="1" lang="en-US" altLang="zh-CN" sz="2400" dirty="0" err="1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mepc</a:t>
            </a:r>
            <a:r>
              <a:rPr kumimoji="1" lang="en-US" altLang="zh-CN" sz="240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 &lt;- PC + 4</a:t>
            </a:r>
          </a:p>
        </p:txBody>
      </p:sp>
    </p:spTree>
    <p:extLst>
      <p:ext uri="{BB962C8B-B14F-4D97-AF65-F5344CB8AC3E}">
        <p14:creationId xmlns:p14="http://schemas.microsoft.com/office/powerpoint/2010/main" val="3050617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125190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8 important CSR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-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 err="1">
                <a:solidFill>
                  <a:srgbClr val="19A1FD"/>
                </a:solidFill>
                <a:latin typeface="+mn-lt"/>
                <a:ea typeface="宋体" pitchFamily="2" charset="-122"/>
              </a:rPr>
              <a:t>mcause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269479-B813-C902-6979-895E328C7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6" y="1484758"/>
            <a:ext cx="6153557" cy="767197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4D45BC9-6B26-3CD3-D7EC-6134A51E0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2420889"/>
            <a:ext cx="7416824" cy="100811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mcause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[31] == 1    then the trap was caused by an interruption.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Exception code field:   a code identifying the last exception. </a:t>
            </a: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4DC7910-63ED-77C6-1F53-5DAA4EBF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396" y="1232839"/>
            <a:ext cx="3565252" cy="55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19A1FD"/>
                </a:solidFill>
                <a:latin typeface="+mn-lt"/>
              </a:rPr>
              <a:t>Outline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3392" y="1219201"/>
            <a:ext cx="9587408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 – Review Interruption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&amp; Exception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–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Exception in RISC-V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–</a:t>
            </a:r>
            <a:r>
              <a:rPr lang="zh-CN" altLang="en-US" sz="3200" dirty="0">
                <a:latin typeface="+mn-lt"/>
                <a:ea typeface="宋体" charset="-122"/>
              </a:rPr>
              <a:t> </a:t>
            </a:r>
            <a:r>
              <a:rPr lang="en-US" altLang="zh-CN" sz="3200" dirty="0">
                <a:latin typeface="+mn-lt"/>
                <a:ea typeface="宋体" charset="-122"/>
              </a:rPr>
              <a:t>Exception Unit Design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Checkpoints</a:t>
            </a:r>
          </a:p>
          <a:p>
            <a:pPr eaLnBrk="1" hangingPunct="1"/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565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71500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8 important CSR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-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 err="1">
                <a:solidFill>
                  <a:srgbClr val="19A1FD"/>
                </a:solidFill>
                <a:latin typeface="+mn-lt"/>
                <a:ea typeface="宋体" pitchFamily="2" charset="-122"/>
              </a:rPr>
              <a:t>mstatus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200" y="3725297"/>
            <a:ext cx="10972800" cy="2584023"/>
          </a:xfrm>
        </p:spPr>
        <p:txBody>
          <a:bodyPr>
            <a:normAutofit fontScale="92500"/>
          </a:bodyPr>
          <a:lstStyle/>
          <a:p>
            <a:r>
              <a:rPr lang="en-US" altLang="zh-CN" b="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MIE:	interruption enable  (global )      (different from the MIE  register )</a:t>
            </a:r>
          </a:p>
          <a:p>
            <a:r>
              <a:rPr lang="en-US" altLang="zh-CN" b="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MPIE:	Previous MIE</a:t>
            </a:r>
          </a:p>
          <a:p>
            <a:r>
              <a:rPr kumimoji="1" lang="en-US" altLang="zh-CN" b="0" dirty="0" err="1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mstatus.MIE</a:t>
            </a:r>
            <a:r>
              <a:rPr kumimoji="1" lang="en-US" altLang="zh-CN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=1</a:t>
            </a:r>
            <a:r>
              <a:rPr kumimoji="1" lang="zh-CN" altLang="en-US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 全局中断打开 </a:t>
            </a:r>
            <a:r>
              <a:rPr kumimoji="1" lang="en-US" altLang="zh-CN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 	</a:t>
            </a:r>
            <a:r>
              <a:rPr kumimoji="1" lang="en-US" altLang="zh-CN" b="0" dirty="0" err="1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mstatus.MIE</a:t>
            </a:r>
            <a:r>
              <a:rPr kumimoji="1" lang="en-US" altLang="zh-CN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=0</a:t>
            </a:r>
            <a:r>
              <a:rPr kumimoji="1" lang="zh-CN" altLang="en-US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 全局中断关闭</a:t>
            </a:r>
            <a:r>
              <a:rPr kumimoji="1" lang="en-US" altLang="zh-CN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 </a:t>
            </a:r>
            <a:endParaRPr lang="en-US" altLang="zh-CN" b="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  <a:p>
            <a:r>
              <a:rPr lang="en-US" altLang="zh-CN" b="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When an interruption/ exception raised:    		</a:t>
            </a:r>
            <a:r>
              <a:rPr kumimoji="1" lang="en-US" altLang="zh-CN" sz="2000" b="0" dirty="0" err="1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mstatus.MPIE</a:t>
            </a:r>
            <a:r>
              <a:rPr kumimoji="1" lang="en-US" altLang="zh-CN" sz="2000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 = </a:t>
            </a:r>
            <a:r>
              <a:rPr kumimoji="1" lang="en-US" altLang="zh-CN" sz="2000" b="0" dirty="0" err="1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mstatus.MIE;mstatus.MIE</a:t>
            </a:r>
            <a:r>
              <a:rPr kumimoji="1" lang="en-US" altLang="zh-CN" sz="2000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 = 0;</a:t>
            </a:r>
            <a:endParaRPr lang="en-US" altLang="zh-CN" b="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altLang="zh-CN" b="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  <a:sym typeface="Wingdings" panose="05000000000000000000" pitchFamily="2" charset="2"/>
              </a:rPr>
              <a:t>When  MRET  is executed:   			</a:t>
            </a:r>
            <a:r>
              <a:rPr kumimoji="1" lang="en-US" altLang="zh-CN" sz="2000" b="0" dirty="0" err="1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mstatus.MIE</a:t>
            </a:r>
            <a:r>
              <a:rPr kumimoji="1" lang="en-US" altLang="zh-CN" sz="2000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 = </a:t>
            </a:r>
            <a:r>
              <a:rPr kumimoji="1" lang="en-US" altLang="zh-CN" sz="2000" b="0" dirty="0" err="1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mstatus.MPIE</a:t>
            </a:r>
            <a:r>
              <a:rPr kumimoji="1" lang="en-US" altLang="zh-CN" sz="2000" b="0" dirty="0">
                <a:latin typeface="Calibri" panose="020F0502020204030204" pitchFamily="34" charset="0"/>
                <a:ea typeface="Fira Mono for Powerline" charset="0"/>
                <a:cs typeface="Calibri" panose="020F0502020204030204" pitchFamily="34" charset="0"/>
              </a:rPr>
              <a:t>;</a:t>
            </a: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72" y="1349033"/>
            <a:ext cx="10318096" cy="25840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12224" y="2564904"/>
            <a:ext cx="64807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31904" y="2564904"/>
            <a:ext cx="1008112" cy="72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298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116632"/>
            <a:ext cx="9340619" cy="954360"/>
          </a:xfrm>
        </p:spPr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CSR  instructions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1579617"/>
            <a:ext cx="111728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8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054" y="116632"/>
            <a:ext cx="9340619" cy="954360"/>
          </a:xfrm>
        </p:spPr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CSR  instructions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csrrw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rs1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   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CSRs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], CSRs[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x[rs1], x[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t</a:t>
            </a:r>
            <a:endParaRPr lang="en-US" altLang="zh-CN" sz="2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csrrs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rs1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  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CSRs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], 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CSRs[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] t | 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x[rs1],  x[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t</a:t>
            </a:r>
          </a:p>
          <a:p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csrrc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rs1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  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CSRs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], 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CSRs[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] t &amp; ~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x[rs1],  x[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t</a:t>
            </a:r>
          </a:p>
          <a:p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csrrwi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zimm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[4..0]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 x[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 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CSRs[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], CSRs[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zimm</a:t>
            </a:r>
            <a:endParaRPr lang="en-US" altLang="zh-CN" sz="3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cssrrsi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rd,csr,zimm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[4..0]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 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CSRs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], CSRs[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t | 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zimm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x[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t</a:t>
            </a:r>
            <a:endParaRPr lang="en-US" altLang="zh-CN" sz="26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csrrci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</a:t>
            </a:r>
            <a:r>
              <a:rPr lang="en-US" altLang="zh-CN" sz="26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zimm</a:t>
            </a:r>
            <a:r>
              <a:rPr lang="en-US" altLang="zh-CN" sz="26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[4..0]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: 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CSRs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], CSRs[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csr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t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&amp;~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zimm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x[</a:t>
            </a:r>
            <a:r>
              <a:rPr lang="en-US" altLang="zh-CN" sz="3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rd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r>
              <a:rPr lang="en-US" altLang="zh-CN" sz="3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Wingdings" panose="05000000000000000000" pitchFamily="2" charset="2"/>
              </a:rPr>
              <a:t>t</a:t>
            </a:r>
            <a:endParaRPr lang="en-US" altLang="zh-CN" sz="3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44036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95400" y="116632"/>
            <a:ext cx="10801200" cy="95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</a:p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Other Instruction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495725"/>
            <a:ext cx="8798915" cy="19292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3442957"/>
            <a:ext cx="9563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76350" y="150902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exception &amp; interrupt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1556792"/>
            <a:ext cx="9963150" cy="23622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74515" y="3111649"/>
            <a:ext cx="51144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84040" y="3471689"/>
            <a:ext cx="61968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52414" y="2305844"/>
            <a:ext cx="96490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441582" y="4119463"/>
            <a:ext cx="6534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j-lt"/>
              </a:rPr>
              <a:t>Machine-mode status register (</a:t>
            </a:r>
            <a:r>
              <a:rPr lang="en-US" altLang="zh-CN" sz="2400" b="1" dirty="0" err="1">
                <a:latin typeface="+mj-lt"/>
              </a:rPr>
              <a:t>mstatus</a:t>
            </a:r>
            <a:r>
              <a:rPr lang="en-US" altLang="zh-CN" sz="2400" b="1" dirty="0">
                <a:latin typeface="+mj-lt"/>
              </a:rPr>
              <a:t>) for RV32.</a:t>
            </a:r>
            <a:endParaRPr lang="zh-CN" altLang="en-US" sz="2400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4" y="4637534"/>
            <a:ext cx="10240402" cy="201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5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Only enter when: </a:t>
            </a:r>
          </a:p>
          <a:p>
            <a:pPr lvl="1"/>
            <a:r>
              <a:rPr lang="en-US" altLang="zh-CN" sz="2800" dirty="0"/>
              <a:t> 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mstatus.MIE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= 1  &amp;&amp;  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mie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] = 1 &amp;&amp;  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mip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]= 1</a:t>
            </a:r>
          </a:p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STOP pipeline</a:t>
            </a:r>
            <a:r>
              <a:rPr kumimoji="1" lang="zh-CN" alt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Run from 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mtvec</a:t>
            </a:r>
            <a:endParaRPr kumimoji="1"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Update CSRs</a:t>
            </a:r>
          </a:p>
          <a:p>
            <a:pPr lvl="1"/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mcause</a:t>
            </a:r>
            <a:endParaRPr kumimoji="1"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mepc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		(interruption: PC+4, exception: PC)</a:t>
            </a:r>
          </a:p>
          <a:p>
            <a:pPr lvl="1"/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mstatus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 	(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mstatus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[7]=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mstatus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[3], 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mstatus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[3]= 0)</a:t>
            </a:r>
          </a:p>
          <a:p>
            <a:pPr lvl="1" eaLnBrk="1" hangingPunct="1"/>
            <a:r>
              <a:rPr lang="en-US" altLang="zh-CN" sz="2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mstatus.mpp</a:t>
            </a:r>
            <a:r>
              <a:rPr lang="en-US" altLang="zh-CN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	</a:t>
            </a:r>
            <a:r>
              <a:rPr lang="en-US" altLang="zh-CN" sz="2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mp</a:t>
            </a:r>
            <a:r>
              <a:rPr lang="en-US" altLang="zh-CN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;  	</a:t>
            </a: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（</a:t>
            </a:r>
            <a:r>
              <a:rPr lang="en-US" altLang="zh-CN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Optional</a:t>
            </a: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）</a:t>
            </a:r>
            <a:endParaRPr lang="en-US" altLang="zh-CN" sz="25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zh-CN" sz="2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mp</a:t>
            </a:r>
            <a:r>
              <a:rPr lang="en-US" altLang="zh-CN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	11	</a:t>
            </a: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（</a:t>
            </a:r>
            <a:r>
              <a:rPr lang="en-US" altLang="zh-CN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Optional</a:t>
            </a: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）</a:t>
            </a:r>
            <a:endParaRPr lang="en-US" altLang="zh-CN" sz="25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kumimoji="1" lang="zh-CN" alt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41993" y="116632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Enter into Exception</a:t>
            </a:r>
          </a:p>
        </p:txBody>
      </p:sp>
    </p:spTree>
    <p:extLst>
      <p:ext uri="{BB962C8B-B14F-4D97-AF65-F5344CB8AC3E}">
        <p14:creationId xmlns:p14="http://schemas.microsoft.com/office/powerpoint/2010/main" val="584384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STOP pipeline</a:t>
            </a:r>
            <a:r>
              <a:rPr kumimoji="1" lang="zh-CN" alt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Run from 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mepc</a:t>
            </a:r>
            <a:endParaRPr kumimoji="1" lang="en-US" altLang="zh-CN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Update CSRs</a:t>
            </a:r>
          </a:p>
          <a:p>
            <a:pPr lvl="1"/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mstatus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		(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mstatus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[3] = </a:t>
            </a:r>
            <a:r>
              <a:rPr kumimoji="1" lang="en-US" altLang="zh-CN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mstatus</a:t>
            </a:r>
            <a:r>
              <a:rPr kumimoji="1" lang="en-US" altLang="zh-CN" sz="2500" dirty="0">
                <a:latin typeface="Calibri" panose="020F0502020204030204" pitchFamily="34" charset="0"/>
                <a:cs typeface="Calibri" panose="020F0502020204030204" pitchFamily="34" charset="0"/>
              </a:rPr>
              <a:t>[7])</a:t>
            </a:r>
          </a:p>
          <a:p>
            <a:pPr lvl="1" eaLnBrk="1" hangingPunct="1"/>
            <a:r>
              <a:rPr lang="en-US" altLang="zh-CN" sz="2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mp</a:t>
            </a:r>
            <a:r>
              <a:rPr lang="en-US" altLang="zh-CN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			 </a:t>
            </a:r>
            <a:r>
              <a:rPr lang="en-US" altLang="zh-CN" sz="2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mstatus.mpp</a:t>
            </a:r>
            <a:r>
              <a:rPr lang="en-US" altLang="zh-CN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	</a:t>
            </a: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（</a:t>
            </a:r>
            <a:r>
              <a:rPr lang="en-US" altLang="zh-CN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Optional</a:t>
            </a: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）</a:t>
            </a:r>
            <a:endParaRPr lang="en-US" altLang="zh-CN" sz="25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kumimoji="1" lang="zh-CN" alt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Procedures: Exceptions in RISC-V</a:t>
            </a:r>
            <a:b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Return from Exception (</a:t>
            </a:r>
            <a:r>
              <a:rPr lang="en-US" altLang="zh-CN" sz="3400" dirty="0" err="1">
                <a:solidFill>
                  <a:srgbClr val="19A1FD"/>
                </a:solidFill>
                <a:latin typeface="+mn-lt"/>
                <a:ea typeface="宋体" pitchFamily="2" charset="-122"/>
              </a:rPr>
              <a:t>mret</a:t>
            </a: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3355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84" y="116632"/>
            <a:ext cx="9649072" cy="1026368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 : Exception Unit Design</a:t>
            </a:r>
            <a:b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Flow of Instructions During Exception</a:t>
            </a: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1464" y="1340768"/>
            <a:ext cx="9145016" cy="4467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024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56220"/>
            <a:ext cx="9649072" cy="95436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 : Exception Unit Design</a:t>
            </a:r>
            <a:b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Precise Exceptions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199456" y="1214438"/>
            <a:ext cx="9793088" cy="5110162"/>
          </a:xfrm>
        </p:spPr>
        <p:txBody>
          <a:bodyPr/>
          <a:lstStyle/>
          <a:p>
            <a:pPr eaLnBrk="1" hangingPunct="1"/>
            <a:r>
              <a:rPr lang="en-US" altLang="zh-CN" sz="2400" b="0" dirty="0">
                <a:solidFill>
                  <a:srgbClr val="0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If the pipeline can be stopped so that the instructions issued before the faulting instruction complete, then the pipeline is said to implement </a:t>
            </a:r>
            <a:r>
              <a:rPr lang="en-US" altLang="zh-CN" sz="2400" b="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precise exceptions</a:t>
            </a:r>
          </a:p>
          <a:p>
            <a:pPr lvl="1" eaLnBrk="1" hangingPunct="1"/>
            <a:r>
              <a:rPr lang="en-US" altLang="zh-CN" sz="2000" dirty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All instructions before the faulting instruction complete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</a:p>
          <a:p>
            <a:pPr lvl="1" eaLnBrk="1" hangingPunct="1"/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And instructions following the faulting instruction, including the faulting instruction, </a:t>
            </a:r>
            <a:r>
              <a:rPr lang="en-US" altLang="zh-CN" sz="2000" dirty="0">
                <a:solidFill>
                  <a:srgbClr val="0000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do not change the state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of the machine. </a:t>
            </a:r>
          </a:p>
          <a:p>
            <a:pPr eaLnBrk="1" hangingPunct="1"/>
            <a:r>
              <a:rPr lang="en-US" altLang="zh-CN" sz="2400" b="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Under this model, restarting is easy: </a:t>
            </a:r>
          </a:p>
          <a:p>
            <a:pPr lvl="1" eaLnBrk="1" hangingPunct="1"/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Simply re-execute the original faulting instruction. </a:t>
            </a:r>
          </a:p>
          <a:p>
            <a:pPr lvl="1" eaLnBrk="1" hangingPunct="1"/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Or, if it is not a </a:t>
            </a:r>
            <a:r>
              <a:rPr lang="en-US" altLang="zh-CN" sz="2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resumable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instruction, i.e. an integer overflow, start with the next instruction.</a:t>
            </a:r>
            <a:r>
              <a:rPr lang="en-US" altLang="zh-CN" sz="3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44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180871"/>
            <a:ext cx="9505056" cy="936625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 : Exception Unit Design</a:t>
            </a:r>
            <a:b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Imprecise Exceptions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983432" y="1268760"/>
            <a:ext cx="10369152" cy="5105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 to do when some instructions take multiple cycles to complete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instructions may complete before an exception is detected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  <a:p>
            <a:pPr lvl="2" eaLnBrk="1" hangingPunct="1">
              <a:buFontTx/>
              <a:buNone/>
            </a:pPr>
            <a:r>
              <a:rPr lang="en-US" altLang="zh-CN" sz="2000" b="1" dirty="0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 </a:t>
            </a:r>
            <a:r>
              <a:rPr lang="en-US" altLang="zh-CN" sz="2000" b="1" dirty="0" err="1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r>
              <a:rPr lang="en-US" altLang="zh-CN" sz="2000" b="1" dirty="0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000" b="1" dirty="0" err="1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en-US" altLang="zh-CN" sz="2000" b="1" dirty="0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000" b="1" dirty="0" err="1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r3</a:t>
            </a:r>
            <a:r>
              <a:rPr lang="en-US" altLang="zh-CN" sz="2000" b="1" dirty="0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;      multiply takes 10 cycles</a:t>
            </a:r>
          </a:p>
          <a:p>
            <a:pPr lvl="2" eaLnBrk="1" hangingPunct="1">
              <a:buFontTx/>
              <a:buNone/>
            </a:pPr>
            <a:r>
              <a:rPr lang="en-US" altLang="zh-CN" sz="2000" b="1" dirty="0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</a:t>
            </a:r>
            <a:r>
              <a:rPr lang="en-US" altLang="zh-CN" sz="2000" b="1" dirty="0" err="1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r10,r11,r12</a:t>
            </a:r>
            <a:r>
              <a:rPr lang="en-US" altLang="zh-CN" sz="2000" b="1" dirty="0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;        add takes 5 cycles</a:t>
            </a:r>
            <a:endParaRPr lang="en-US" altLang="zh-CN" sz="2000" dirty="0">
              <a:solidFill>
                <a:srgbClr val="063DE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will complete before multiply is done. If multiply overflows, </a:t>
            </a:r>
            <a:r>
              <a:rPr lang="en-US" altLang="zh-CN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thenan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exception will be raised AFTER the add has updated the value in R10.</a:t>
            </a:r>
          </a:p>
          <a:p>
            <a:pPr lvl="1" eaLnBrk="1" hangingPunct="1"/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an imprecise exception.</a:t>
            </a:r>
            <a:endParaRPr lang="en-US" altLang="zh-CN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5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84784"/>
            <a:ext cx="11233248" cy="517525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 the principle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CPU exception &amp; interrupt </a:t>
            </a:r>
            <a:r>
              <a:rPr lang="en-US" altLang="zh-CN" sz="2800" dirty="0">
                <a:latin typeface="+mn-lt"/>
                <a:ea typeface="宋体" pitchFamily="2" charset="-122"/>
              </a:rPr>
              <a:t>and its processing procedure.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the design methods of pipelined CPU supporting exception &amp; interrupt.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methods of program verification of Pipelined CPU supporting exception &amp; interrupt.</a:t>
            </a:r>
          </a:p>
        </p:txBody>
      </p:sp>
    </p:spTree>
    <p:extLst>
      <p:ext uri="{BB962C8B-B14F-4D97-AF65-F5344CB8AC3E}">
        <p14:creationId xmlns:p14="http://schemas.microsoft.com/office/powerpoint/2010/main" val="3510005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424" y="0"/>
            <a:ext cx="9685076" cy="1052736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 : Exception Unit Design</a:t>
            </a:r>
            <a:b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Multiple Exceptions in one clock cycle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1055440" y="1340552"/>
            <a:ext cx="10369152" cy="201771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In Clock Cycle 4, </a:t>
            </a:r>
            <a:r>
              <a:rPr lang="en-US" altLang="zh-CN" sz="2400" dirty="0">
                <a:solidFill>
                  <a:srgbClr val="063DE9"/>
                </a:solidFill>
                <a:latin typeface="+mn-lt"/>
              </a:rPr>
              <a:t>LW </a:t>
            </a: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can have a data page fault while the </a:t>
            </a:r>
            <a:r>
              <a:rPr lang="en-US" altLang="zh-CN" sz="2400" dirty="0">
                <a:solidFill>
                  <a:srgbClr val="063DE9"/>
                </a:solidFill>
                <a:latin typeface="+mn-lt"/>
              </a:rPr>
              <a:t>ADD </a:t>
            </a: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has an arithmetic exception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Handled by servicing the page fault and then restarting the </a:t>
            </a:r>
            <a:r>
              <a:rPr lang="en-US" altLang="zh-CN" sz="2400" dirty="0">
                <a:solidFill>
                  <a:srgbClr val="063DE9"/>
                </a:solidFill>
                <a:latin typeface="+mn-lt"/>
              </a:rPr>
              <a:t>LW </a:t>
            </a: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instruction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The </a:t>
            </a:r>
            <a:r>
              <a:rPr lang="en-US" altLang="zh-CN" sz="2400" dirty="0">
                <a:solidFill>
                  <a:srgbClr val="063DE9"/>
                </a:solidFill>
                <a:latin typeface="+mn-lt"/>
              </a:rPr>
              <a:t>ADD’s </a:t>
            </a: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arithmetic exception will occur again because the </a:t>
            </a:r>
            <a:r>
              <a:rPr lang="en-US" altLang="zh-CN" sz="2400" dirty="0">
                <a:solidFill>
                  <a:srgbClr val="063DE9"/>
                </a:solidFill>
                <a:latin typeface="+mn-lt"/>
              </a:rPr>
              <a:t>ADD </a:t>
            </a: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instruction is restarted after the exception is handled</a:t>
            </a:r>
            <a:endParaRPr lang="en-US" altLang="zh-CN" sz="4000" dirty="0">
              <a:latin typeface="+mn-lt"/>
            </a:endParaRP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7508" y="3358264"/>
            <a:ext cx="8928992" cy="2286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259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983432" y="116632"/>
            <a:ext cx="9577064" cy="9366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 : Exception Unit Design</a:t>
            </a:r>
            <a:b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Multiple Exceptions out-of-order 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06672" y="1449040"/>
            <a:ext cx="9865096" cy="136815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63DE9"/>
                </a:solidFill>
              </a:rPr>
              <a:t>ADD </a:t>
            </a:r>
            <a:r>
              <a:rPr lang="en-US" altLang="zh-CN" sz="2400" b="1" dirty="0">
                <a:solidFill>
                  <a:srgbClr val="000000"/>
                </a:solidFill>
              </a:rPr>
              <a:t>causes an exception in the instruction fetch stage while </a:t>
            </a:r>
            <a:r>
              <a:rPr lang="en-US" altLang="zh-CN" sz="2400" b="1" dirty="0">
                <a:solidFill>
                  <a:srgbClr val="063DE9"/>
                </a:solidFill>
              </a:rPr>
              <a:t>LW </a:t>
            </a:r>
            <a:r>
              <a:rPr lang="en-US" altLang="zh-CN" sz="2400" b="1" dirty="0">
                <a:solidFill>
                  <a:srgbClr val="000000"/>
                </a:solidFill>
              </a:rPr>
              <a:t>causes an exception in the memory access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00"/>
                </a:solidFill>
              </a:rPr>
              <a:t>If we implement precise exceptions, </a:t>
            </a:r>
            <a:r>
              <a:rPr lang="en-US" altLang="zh-CN" sz="2400" b="1" dirty="0">
                <a:solidFill>
                  <a:srgbClr val="063DE9"/>
                </a:solidFill>
              </a:rPr>
              <a:t>LW </a:t>
            </a:r>
            <a:r>
              <a:rPr lang="en-US" altLang="zh-CN" sz="2400" b="1" dirty="0">
                <a:solidFill>
                  <a:srgbClr val="000000"/>
                </a:solidFill>
              </a:rPr>
              <a:t>exception must be handled first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000000"/>
                </a:solidFill>
              </a:rPr>
              <a:t>This is done by having hardware post exceptions by order of instruction</a:t>
            </a:r>
            <a:endParaRPr lang="en-US" altLang="zh-CN" sz="4000" dirty="0"/>
          </a:p>
        </p:txBody>
      </p:sp>
      <p:pic>
        <p:nvPicPr>
          <p:cNvPr id="8499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1559496" y="3356992"/>
            <a:ext cx="8572744" cy="2365375"/>
          </a:xfrm>
        </p:spPr>
      </p:pic>
    </p:spTree>
    <p:extLst>
      <p:ext uri="{BB962C8B-B14F-4D97-AF65-F5344CB8AC3E}">
        <p14:creationId xmlns:p14="http://schemas.microsoft.com/office/powerpoint/2010/main" val="88653309"/>
      </p:ext>
    </p:extLst>
  </p:cSld>
  <p:clrMapOvr>
    <a:masterClrMapping/>
  </p:clrMapOvr>
  <p:transition spd="slow">
    <p:pull dir="r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376" y="0"/>
            <a:ext cx="10153128" cy="965520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 : Exception Unit Design</a:t>
            </a:r>
            <a:b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Which stage can exceptions occur in?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1847528" y="1268760"/>
            <a:ext cx="8534400" cy="5029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800" u="sng" dirty="0">
                <a:solidFill>
                  <a:srgbClr val="063DE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     Problem exceptions occurring</a:t>
            </a:r>
            <a:endParaRPr lang="en-US" altLang="zh-CN" sz="2800" dirty="0">
              <a:solidFill>
                <a:srgbClr val="063DE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			page fault on instruction fetch; 	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misaligned memory access;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memory protection violation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   	undefined or illegal opcode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	  	arithmetic exception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 	page fault on data fetch;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misaligned 	memory access;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memory-protection violation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WB 	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41048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188640"/>
            <a:ext cx="9832016" cy="954360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 : Exception Unit Design</a:t>
            </a:r>
            <a:b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Exception ordering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1055440" y="1340768"/>
            <a:ext cx="9832016" cy="4683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>
                <a:latin typeface="+mn-lt"/>
              </a:rPr>
              <a:t>When the instruction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is about to exit the pipeline (MEM/WB), </a:t>
            </a:r>
            <a:r>
              <a:rPr lang="en-US" altLang="zh-CN" sz="2400" dirty="0">
                <a:latin typeface="+mn-lt"/>
              </a:rPr>
              <a:t>any pending exceptions for the instruction are examined. 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 If an instruction generates multiple exceptions,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the exception occurring in the earliest stage takes precedence</a:t>
            </a:r>
            <a:r>
              <a:rPr lang="en-US" altLang="zh-CN" sz="2400" dirty="0">
                <a:latin typeface="+mn-lt"/>
              </a:rPr>
              <a:t>. </a:t>
            </a:r>
          </a:p>
          <a:p>
            <a:pPr eaLnBrk="1" hangingPunct="1"/>
            <a:r>
              <a:rPr lang="en-US" altLang="zh-CN" sz="2400" dirty="0">
                <a:latin typeface="+mn-lt"/>
              </a:rPr>
              <a:t>This is done by keeping an </a:t>
            </a:r>
            <a:r>
              <a:rPr lang="en-US" altLang="zh-CN" sz="2400" dirty="0">
                <a:solidFill>
                  <a:srgbClr val="0000FF"/>
                </a:solidFill>
                <a:latin typeface="+mn-lt"/>
              </a:rPr>
              <a:t>exception vector</a:t>
            </a:r>
            <a:r>
              <a:rPr lang="en-US" altLang="zh-CN" sz="2400" dirty="0">
                <a:latin typeface="+mn-lt"/>
              </a:rPr>
              <a:t> for each instruction: </a:t>
            </a:r>
          </a:p>
          <a:p>
            <a:pPr lvl="1" eaLnBrk="1" hangingPunct="1"/>
            <a:r>
              <a:rPr lang="en-US" altLang="zh-CN" sz="2400" b="1" dirty="0">
                <a:latin typeface="+mn-lt"/>
              </a:rPr>
              <a:t>If an exception is posted, it is added to the vector and all </a:t>
            </a:r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writes that affect system state are disabled.</a:t>
            </a:r>
          </a:p>
        </p:txBody>
      </p:sp>
    </p:spTree>
    <p:extLst>
      <p:ext uri="{BB962C8B-B14F-4D97-AF65-F5344CB8AC3E}">
        <p14:creationId xmlns:p14="http://schemas.microsoft.com/office/powerpoint/2010/main" val="2677019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382" y="116632"/>
            <a:ext cx="9937104" cy="95436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 : Exception Unit Design</a:t>
            </a:r>
            <a:br>
              <a:rPr lang="en-US" altLang="zh-CN" sz="36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Conclusion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1. When an exception is raised,  there are several instructions flying in the pipeline,  how to stop the pipeline at the right place and safely shutdown the pipeline ?  </a:t>
            </a:r>
          </a:p>
          <a:p>
            <a:pPr lvl="1"/>
            <a:r>
              <a:rPr lang="en-US" altLang="zh-CN" sz="2200" b="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If an exception is posted, it is added to the vector and all 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writes that affect system state are disabled</a:t>
            </a:r>
          </a:p>
          <a:p>
            <a:pPr lvl="1"/>
            <a:r>
              <a:rPr lang="en-US" altLang="zh-CN" sz="2200" b="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Record the correspond cause and information ( such as memory address )</a:t>
            </a:r>
          </a:p>
          <a:p>
            <a:pPr marL="0" indent="0">
              <a:buNone/>
            </a:pPr>
            <a:endParaRPr lang="en-US" altLang="zh-CN" sz="2400" b="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2. How to keep the right exception ordering ?</a:t>
            </a:r>
          </a:p>
          <a:p>
            <a:pPr lvl="1" indent="-342900"/>
            <a:r>
              <a:rPr lang="en-US" altLang="zh-CN" sz="2200" dirty="0"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Trap when there is exception or interruption </a:t>
            </a:r>
            <a:r>
              <a:rPr lang="en-US" altLang="zh-CN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Arial Unicode MS" panose="020B0604020202020204" pitchFamily="34" charset="-122"/>
                <a:cs typeface="Calibri" panose="020F0502020204030204" pitchFamily="34" charset="0"/>
              </a:rPr>
              <a:t>at the stage of WB</a:t>
            </a:r>
            <a:endParaRPr lang="en-US" altLang="zh-CN" sz="2200" b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sz="2400" b="0" dirty="0">
              <a:latin typeface="Calibri" panose="020F0502020204030204" pitchFamily="34" charset="0"/>
              <a:ea typeface="Arial Unicode MS" panose="020B0604020202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34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0"/>
            <a:ext cx="10801200" cy="1287016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</a:t>
            </a:r>
            <a:b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Pipelined CPU supporting exception &amp; interrupt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287017"/>
            <a:ext cx="7056784" cy="54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1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Operating Procedure</a:t>
            </a:r>
            <a:b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State Diagram supporting exception &amp; interrupt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836C9D-7C64-8C3B-DCB7-7AAD22EF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287016"/>
            <a:ext cx="6552728" cy="53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9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386347"/>
              </p:ext>
            </p:extLst>
          </p:nvPr>
        </p:nvGraphicFramePr>
        <p:xfrm>
          <a:off x="1631504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__start: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00402103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x2, 4(x0)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00802203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x4, 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00c02283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x5, 12(x0)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01002303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x6, 16(x0)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01402383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x7, 20(x0)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306850f3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csrrwi x1, 0x306, 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306020f3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x1, 0x306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306310f3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csrrw x1, 0x306, x6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306020f3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x1, 0x306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07800093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x1, x0, 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30509073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csrw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0x305, x1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ecall</a:t>
                      </a:r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296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Mem.(2)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68199"/>
              </p:ext>
            </p:extLst>
          </p:nvPr>
        </p:nvGraphicFramePr>
        <p:xfrm>
          <a:off x="1199456" y="1196752"/>
          <a:ext cx="986509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909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86814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81556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310977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199234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2520281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ASM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change to illegal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07f02083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  x1, 127(x0)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08002083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   x1, 128(x0)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l access fault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08102023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   x1, 128(x0)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s access fault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jr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051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Mem.(3)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378740"/>
              </p:ext>
            </p:extLst>
          </p:nvPr>
        </p:nvGraphicFramePr>
        <p:xfrm>
          <a:off x="1199456" y="1196752"/>
          <a:ext cx="986509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909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86814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81556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310977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199234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2520281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ASM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34102cf3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trap: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x25, 0x341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mepc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34202df3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x27, 0x342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mcause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30002e73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x28, 0x300 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mstatus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30402ef3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x29, 0x304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mie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34402f73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csrr x30, 0x344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mip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004c8113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 x2, x25, 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34111073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csrw 0x341,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30200073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30200073  </a:t>
                      </a:r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mret</a:t>
                      </a:r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addi x0, x0, 0</a:t>
                      </a: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addi x0, x0, 0</a:t>
                      </a: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addi x0, x0, 0</a:t>
                      </a:r>
                      <a:endParaRPr kumimoji="0" lang="en-US" altLang="zh-CN" sz="2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addi</a:t>
                      </a:r>
                      <a:r>
                        <a:rPr kumimoji="0" lang="en-US" altLang="zh-CN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48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Design of Pipelined CPU supporting exception &amp; interrupt.</a:t>
            </a: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 err="1">
                <a:solidFill>
                  <a:srgbClr val="FF0000"/>
                </a:solidFill>
                <a:latin typeface="+mn-lt"/>
                <a:ea typeface="宋体" pitchFamily="2" charset="-122"/>
              </a:rPr>
              <a:t>datapath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 lvl="1">
              <a:spcBef>
                <a:spcPts val="672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itchFamily="2" charset="-122"/>
              </a:rPr>
              <a:t>Design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Co-processor &amp; Controller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solidFill>
                <a:srgbClr val="FF0000"/>
              </a:solidFill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Verify the Pipelined CPU with program</a:t>
            </a:r>
            <a:r>
              <a:rPr lang="en-US" altLang="zh-CN" sz="3200" dirty="0">
                <a:latin typeface="+mn-lt"/>
                <a:ea typeface="宋体" pitchFamily="2" charset="-122"/>
              </a:rPr>
              <a:t> and observe the execution of program</a:t>
            </a:r>
          </a:p>
        </p:txBody>
      </p:sp>
    </p:spTree>
    <p:extLst>
      <p:ext uri="{BB962C8B-B14F-4D97-AF65-F5344CB8AC3E}">
        <p14:creationId xmlns:p14="http://schemas.microsoft.com/office/powerpoint/2010/main" val="420261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97991"/>
              </p:ext>
            </p:extLst>
          </p:nvPr>
        </p:nvGraphicFramePr>
        <p:xfrm>
          <a:off x="911424" y="1268760"/>
          <a:ext cx="4968553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508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958844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569017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000080BF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FF000F0F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F0F0F0F0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523088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41787"/>
              </p:ext>
            </p:extLst>
          </p:nvPr>
        </p:nvGraphicFramePr>
        <p:xfrm>
          <a:off x="6157243" y="1274452"/>
          <a:ext cx="5195341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Instruction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A3000000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27000000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79000000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568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327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556792"/>
            <a:ext cx="11712624" cy="36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62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(2)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628800"/>
            <a:ext cx="11809312" cy="347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99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69820"/>
            <a:ext cx="11928648" cy="34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1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(4)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48032"/>
            <a:ext cx="11928648" cy="34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0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70799"/>
            <a:ext cx="11856640" cy="341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6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(6)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81955"/>
            <a:ext cx="11928648" cy="34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76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(7)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556792"/>
            <a:ext cx="11928648" cy="34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58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484784"/>
            <a:ext cx="11928648" cy="34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39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Simulation (9)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484784"/>
            <a:ext cx="11928648" cy="33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4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What’s Interruption &amp; Exception 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？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Why need interruption &amp; exception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？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How to deal with interruption &amp; Exception  in RISC V ?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Transfer control to exception handler  &amp;  return from exception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Control  status  registers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CSR instructions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How to write an exception handler ?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1DA557F-82DC-B4F2-23B0-D63E148F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Revie 4.9  Interruption &amp; Exception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Outline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86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6"/>
            <a:ext cx="10945216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program</a:t>
            </a:r>
          </a:p>
          <a:p>
            <a:pPr marL="457200" lvl="1" indent="0">
              <a:buNone/>
            </a:pP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452376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43673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92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AutoShape 3"/>
          <p:cNvSpPr>
            <a:spLocks noGrp="1" noChangeArrowheads="1"/>
          </p:cNvSpPr>
          <p:nvPr>
            <p:ph idx="1"/>
          </p:nvPr>
        </p:nvSpPr>
        <p:spPr>
          <a:xfrm>
            <a:off x="465584" y="1206201"/>
            <a:ext cx="10972800" cy="496855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cause of changing CPU’s work flow :</a:t>
            </a:r>
          </a:p>
          <a:p>
            <a:pPr lvl="1" eaLnBrk="1" hangingPunct="1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Control instructions in program (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bne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beq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jal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It is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foreseeable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in programming flow</a:t>
            </a:r>
          </a:p>
          <a:p>
            <a:pPr lvl="1" eaLnBrk="1" hangingPunct="1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Something happen suddenly (Exception and Interruption)</a:t>
            </a:r>
          </a:p>
          <a:p>
            <a:pPr lvl="1" eaLnBrk="1" hangingPunct="1">
              <a:buFontTx/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 It is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unpredictable</a:t>
            </a:r>
          </a:p>
          <a:p>
            <a:pPr lvl="2" eaLnBrk="1" hangingPunct="1"/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 Instructions triggered by hardware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Exception</a:t>
            </a:r>
          </a:p>
          <a:p>
            <a:pPr lvl="1" eaLnBrk="1" hangingPunct="1"/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Arises within the CPU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when execute </a:t>
            </a:r>
          </a:p>
          <a:p>
            <a:pPr marL="457200" lvl="1" indent="0" eaLnBrk="1" hangingPunct="1"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  instruction</a:t>
            </a:r>
          </a:p>
          <a:p>
            <a:pPr lvl="1" eaLnBrk="1" hangingPunct="1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e.g., overflow, undefined opcode, </a:t>
            </a:r>
            <a:r>
              <a:rPr lang="en-US" alt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syscall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…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Interrupt</a:t>
            </a:r>
          </a:p>
          <a:p>
            <a:pPr lvl="1" eaLnBrk="1" hangingPunct="1"/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From an external I/O controller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Dealing with them without sacrificing performance is hard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780928"/>
            <a:ext cx="5955546" cy="194421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304EE96-34F3-3994-9E3B-CE71B439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Revie 4.9  Interruption &amp; Exception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What’s Interruption &amp; Exception?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79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Revie 4.9  Interruption &amp; Exception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Why we need interrupt ?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 you double click the mouse ……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 a network package arrives ……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 you want to print a sentence on screen ……</a:t>
            </a:r>
          </a:p>
          <a:p>
            <a:pPr marL="0" indent="0">
              <a:buNone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Event external to the running program can interrupt the processor :  ex Interruption driven I/O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polling ----waste  a lot of processor time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Interruption driven I/O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DMA  ---- direct memory access</a:t>
            </a:r>
          </a:p>
          <a:p>
            <a:pPr marL="400050" lvl="1" indent="0"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6174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Processor can be interrupted by exceptional events that occur while the program is running that are caused by the program itself.</a:t>
            </a:r>
          </a:p>
          <a:p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Example:  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Page fault:     </a:t>
            </a:r>
          </a:p>
          <a:p>
            <a:pPr lvl="2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need OS to load the page into the memory from disk, then  resume the program 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Memory address fault    ( segmentation fault )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Undefined opcode  </a:t>
            </a:r>
          </a:p>
          <a:p>
            <a:pPr lvl="2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The OS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will stop the program and then transfer to other process.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D7930BB-89A1-4EA1-396B-68E0E047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Revie 4.9  Interruption &amp; Exception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Why we need interrupt ?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56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384" y="1268760"/>
            <a:ext cx="10972800" cy="4824536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Read cause, and transfer to relevant handler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Determine action required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If 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restartable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Take corrective action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use SEPC to return to program  (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mret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Terminate program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Report error using SEPC, SCAUSE, …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OS  make the choice to transfer to another ready process </a:t>
            </a:r>
            <a:endParaRPr lang="en-AU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6834FA2-397A-36E4-86E8-0C9468F0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9340619" cy="954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Revie 4.9  Interruption &amp; Exception</a:t>
            </a:r>
            <a:b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</a:b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How</a:t>
            </a:r>
            <a:r>
              <a:rPr lang="zh-CN" altLang="en-US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to handle exceptions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2641212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3854</Words>
  <Application>Microsoft Macintosh PowerPoint</Application>
  <PresentationFormat>宽屏</PresentationFormat>
  <Paragraphs>753</Paragraphs>
  <Slides>51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64" baseType="lpstr">
      <vt:lpstr>等线</vt:lpstr>
      <vt:lpstr>黑体</vt:lpstr>
      <vt:lpstr>华文细黑</vt:lpstr>
      <vt:lpstr>楷体_GB2312</vt:lpstr>
      <vt:lpstr>宋体</vt:lpstr>
      <vt:lpstr>微软雅黑</vt:lpstr>
      <vt:lpstr>Arial Unicode MS</vt:lpstr>
      <vt:lpstr>Arial</vt:lpstr>
      <vt:lpstr>Calibri</vt:lpstr>
      <vt:lpstr>Wingdings</vt:lpstr>
      <vt:lpstr>自定义设计方案</vt:lpstr>
      <vt:lpstr>实验室PPT模版2013 beta1</vt:lpstr>
      <vt:lpstr>1_自定义设计方案</vt:lpstr>
      <vt:lpstr>Computer Architecture Experiment</vt:lpstr>
      <vt:lpstr>Outline</vt:lpstr>
      <vt:lpstr>Experiment Purpose</vt:lpstr>
      <vt:lpstr>Experiment Task</vt:lpstr>
      <vt:lpstr>Revie 4.9  Interruption &amp; Exception Outline</vt:lpstr>
      <vt:lpstr>Revie 4.9  Interruption &amp; Exception What’s Interruption &amp; Exception?</vt:lpstr>
      <vt:lpstr>Revie 4.9  Interruption &amp; Exception Why we need interrupt ?</vt:lpstr>
      <vt:lpstr>Revie 4.9  Interruption &amp; Exception Why we need interrupt ?</vt:lpstr>
      <vt:lpstr>Revie 4.9  Interruption &amp; Exception How to handle exceptions</vt:lpstr>
      <vt:lpstr>Revie 4.9  Interruption &amp; Exception How to handle exceptions</vt:lpstr>
      <vt:lpstr>Revie 4.9  Interruption &amp; Exception How to handle exceptions: An Alternative Method</vt:lpstr>
      <vt:lpstr>Operating Procedures: Exceptions in RISC-V Outline</vt:lpstr>
      <vt:lpstr>Operating Procedures: Exceptions in RISC-V Privileged level</vt:lpstr>
      <vt:lpstr>Operating Procedures: Exceptions in RISC-V CSR  Address Mapping Convention</vt:lpstr>
      <vt:lpstr>Operating Procedures: Exceptions in RISC-V 8 important CSR for exception handling</vt:lpstr>
      <vt:lpstr>Operating Procedures: Exceptions in RISC-V 8 important CSR for exception handling Ch Ver.</vt:lpstr>
      <vt:lpstr>Operating Procedures: Exceptions in RISC-V 8 important CSR - mtvec</vt:lpstr>
      <vt:lpstr>Operating Procedures: Exceptions in RISC-V 8 important CSR - mepc</vt:lpstr>
      <vt:lpstr>Operating Procedures: Exceptions in RISC-V 8 important CSR - mcause</vt:lpstr>
      <vt:lpstr>Operating Procedures: Exceptions in RISC-V 8 important CSR - mstatus</vt:lpstr>
      <vt:lpstr>Operating Procedures: Exceptions in RISC-V CSR  instructions</vt:lpstr>
      <vt:lpstr>Operating Procedures: Exceptions in RISC-V CSR  instructions</vt:lpstr>
      <vt:lpstr>PowerPoint 演示文稿</vt:lpstr>
      <vt:lpstr>Operating Procedures: Exceptions in RISC-V Pipelined CPU supporting exception &amp; interrupt</vt:lpstr>
      <vt:lpstr>Operating Procedures: Exceptions in RISC-V Enter into Exception</vt:lpstr>
      <vt:lpstr>Operating Procedures: Exceptions in RISC-V Return from Exception (mret)</vt:lpstr>
      <vt:lpstr>Operating Procedure : Exception Unit Design Flow of Instructions During Exception</vt:lpstr>
      <vt:lpstr>Operating Procedure : Exception Unit Design Precise Exceptions</vt:lpstr>
      <vt:lpstr>Operating Procedure : Exception Unit Design Imprecise Exceptions</vt:lpstr>
      <vt:lpstr>Operating Procedure : Exception Unit Design Multiple Exceptions in one clock cycle</vt:lpstr>
      <vt:lpstr>Operating Procedure : Exception Unit Design Multiple Exceptions out-of-order </vt:lpstr>
      <vt:lpstr>Operating Procedure : Exception Unit Design Which stage can exceptions occur in?</vt:lpstr>
      <vt:lpstr>Operating Procedure : Exception Unit Design Exception ordering</vt:lpstr>
      <vt:lpstr>Operating Procedure : Exception Unit Design Conclusion</vt:lpstr>
      <vt:lpstr>Operating Procedure Pipelined CPU supporting exception &amp; interrupt</vt:lpstr>
      <vt:lpstr>Operating Procedure State Diagram supporting exception &amp; interrupt</vt:lpstr>
      <vt:lpstr>Instr. Mem.(1)</vt:lpstr>
      <vt:lpstr>Instr. Mem.(2)</vt:lpstr>
      <vt:lpstr>Instr. Mem.(3)</vt:lpstr>
      <vt:lpstr>Data Mem.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Simulation (8)</vt:lpstr>
      <vt:lpstr>Simulation (9)</vt:lpstr>
      <vt:lpstr>Checkpoints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包德政</cp:lastModifiedBy>
  <cp:revision>344</cp:revision>
  <dcterms:created xsi:type="dcterms:W3CDTF">2011-08-03T07:44:17Z</dcterms:created>
  <dcterms:modified xsi:type="dcterms:W3CDTF">2022-09-30T15:59:01Z</dcterms:modified>
</cp:coreProperties>
</file>